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79" r:id="rId4"/>
    <p:sldId id="280" r:id="rId5"/>
    <p:sldId id="281" r:id="rId6"/>
    <p:sldId id="283" r:id="rId7"/>
    <p:sldId id="282" r:id="rId8"/>
    <p:sldId id="277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300" r:id="rId19"/>
    <p:sldId id="293" r:id="rId20"/>
    <p:sldId id="294" r:id="rId21"/>
    <p:sldId id="295" r:id="rId22"/>
    <p:sldId id="296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7700"/>
    <p:restoredTop sz="94625"/>
  </p:normalViewPr>
  <p:slideViewPr>
    <p:cSldViewPr snapToGrid="0" snapToObjects="1">
      <p:cViewPr varScale="1">
        <p:scale>
          <a:sx n="84" d="100"/>
          <a:sy n="84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16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6F745-46F0-254C-862A-65D38944EC5E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73566-276D-324B-B748-BB5B81DD4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ac.i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144"/>
            <a:ext cx="12192000" cy="122864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KHARAGPUR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137152" y="1282388"/>
            <a:ext cx="78009" cy="5435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0410" y="3646351"/>
            <a:ext cx="4056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FF0000"/>
                </a:solidFill>
              </a:rPr>
              <a:t>Department </a:t>
            </a:r>
            <a:r>
              <a:rPr lang="en-IN" sz="2000" b="1" dirty="0">
                <a:solidFill>
                  <a:srgbClr val="FF0000"/>
                </a:solidFill>
              </a:rPr>
              <a:t>of Computer Science and Engineering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0" y="9143"/>
            <a:ext cx="12192000" cy="122864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Title of the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76FAC5-3425-ED4F-A250-0D64EB1D2F2A}"/>
              </a:ext>
            </a:extLst>
          </p:cNvPr>
          <p:cNvSpPr txBox="1"/>
          <p:nvPr userDrawn="1"/>
        </p:nvSpPr>
        <p:spPr>
          <a:xfrm>
            <a:off x="8809110" y="5517871"/>
            <a:ext cx="3272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Sandip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sandipc@cse.iitkgp.ac.in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91A6E-79D3-164D-B075-059D65AF27B9}"/>
              </a:ext>
            </a:extLst>
          </p:cNvPr>
          <p:cNvSpPr txBox="1"/>
          <p:nvPr userDrawn="1"/>
        </p:nvSpPr>
        <p:spPr>
          <a:xfrm>
            <a:off x="4418410" y="5517872"/>
            <a:ext cx="40014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Rajat </a:t>
            </a:r>
            <a:r>
              <a:rPr lang="en-US" sz="2400" b="1" dirty="0" err="1">
                <a:solidFill>
                  <a:srgbClr val="800080"/>
                </a:solidFill>
                <a:latin typeface="Arial Narrow" panose="020B0606020202030204" pitchFamily="34" charset="0"/>
              </a:rPr>
              <a:t>Subhra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Chakraborty</a:t>
            </a:r>
          </a:p>
          <a:p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  <a:hlinkClick r:id="rId3"/>
              </a:rPr>
              <a:t>rschakraborty@cse.iitkgp.ac.in</a:t>
            </a:r>
            <a:r>
              <a:rPr lang="en-US" sz="2400" b="1" dirty="0">
                <a:solidFill>
                  <a:srgbClr val="800080"/>
                </a:solidFill>
                <a:latin typeface="Arial Narrow" panose="020B0606020202030204" pitchFamily="34" charset="0"/>
              </a:rPr>
              <a:t> </a:t>
            </a:r>
          </a:p>
          <a:p>
            <a:endParaRPr lang="en-US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419" y="1037063"/>
            <a:ext cx="11753385" cy="535258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40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5554" y="1092820"/>
            <a:ext cx="2628900" cy="516220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268" y="1092819"/>
            <a:ext cx="8742556" cy="5084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</p:spTree>
    <p:extLst>
      <p:ext uri="{BB962C8B-B14F-4D97-AF65-F5344CB8AC3E}">
        <p14:creationId xmlns:p14="http://schemas.microsoft.com/office/powerpoint/2010/main" val="72767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839" y="1137424"/>
            <a:ext cx="11552663" cy="5349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6350" y="1092820"/>
            <a:ext cx="12192000" cy="278869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1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268" y="1037062"/>
            <a:ext cx="5852532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37062"/>
            <a:ext cx="5770756" cy="5341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12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8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rial Rounded MT Bold" charset="0"/>
                <a:ea typeface="Arial Rounded MT Bold" charset="0"/>
                <a:cs typeface="Arial Rounded MT Bold" charset="0"/>
              </a:rPr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239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41" y="6487262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</a:p>
        </p:txBody>
      </p:sp>
      <p:sp>
        <p:nvSpPr>
          <p:cNvPr id="9" name="Title Placeholder 9"/>
          <p:cNvSpPr txBox="1">
            <a:spLocks/>
          </p:cNvSpPr>
          <p:nvPr userDrawn="1"/>
        </p:nvSpPr>
        <p:spPr>
          <a:xfrm>
            <a:off x="0" y="9145"/>
            <a:ext cx="12192000" cy="85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defRPr>
            </a:lvl1pPr>
          </a:lstStyle>
          <a:p>
            <a:r>
              <a:rPr lang="en-US"/>
              <a:t>TITLE OF THE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1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6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bg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p380group4project1.web.unc.edu/technical-discussion/circuit-switching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le:Stamps_of_Azerbaijan,_2004-683.jp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9hIQjrMHTv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ternetsociety.org/internet/history-inter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3498"/>
            <a:ext cx="12192000" cy="637988"/>
          </a:xfrm>
        </p:spPr>
        <p:txBody>
          <a:bodyPr>
            <a:normAutofit/>
          </a:bodyPr>
          <a:lstStyle/>
          <a:p>
            <a:r>
              <a:rPr lang="en-US" dirty="0"/>
              <a:t>CS 31006: Computer Networks </a:t>
            </a:r>
            <a:r>
              <a:rPr lang="mr-IN" dirty="0"/>
              <a:t>–</a:t>
            </a:r>
            <a:r>
              <a:rPr lang="en-US" dirty="0"/>
              <a:t> History and Protocol 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1374322"/>
            <a:ext cx="6716486" cy="36885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998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oriented communication </a:t>
            </a:r>
          </a:p>
          <a:p>
            <a:pPr lvl="1"/>
            <a:r>
              <a:rPr lang="en-US" dirty="0"/>
              <a:t>Create a logical connection between your machine and Google server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  <p:sp>
        <p:nvSpPr>
          <p:cNvPr id="4" name="Cloud 3"/>
          <p:cNvSpPr/>
          <p:nvPr/>
        </p:nvSpPr>
        <p:spPr>
          <a:xfrm>
            <a:off x="2921479" y="3812343"/>
            <a:ext cx="6349042" cy="2743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54" y="2410211"/>
            <a:ext cx="1750237" cy="1043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6194" y="2410211"/>
            <a:ext cx="1750237" cy="104379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298738" y="5434642"/>
            <a:ext cx="2013805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8738" y="3243532"/>
            <a:ext cx="12477" cy="21911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270521" y="5207113"/>
            <a:ext cx="955992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214036" y="2981864"/>
            <a:ext cx="12477" cy="219111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679" y="2271709"/>
            <a:ext cx="1625600" cy="660400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>
            <a:off x="2380891" y="2840172"/>
            <a:ext cx="7635303" cy="714948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Process </a:t>
            </a:r>
            <a:r>
              <a:rPr lang="en-US" b="1"/>
              <a:t>to process Connection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22899" y="5969478"/>
            <a:ext cx="3386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Identify processes using port number</a:t>
            </a:r>
          </a:p>
        </p:txBody>
      </p:sp>
    </p:spTree>
    <p:extLst>
      <p:ext uri="{BB962C8B-B14F-4D97-AF65-F5344CB8AC3E}">
        <p14:creationId xmlns:p14="http://schemas.microsoft.com/office/powerpoint/2010/main" val="20198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oriented communication </a:t>
            </a:r>
          </a:p>
          <a:p>
            <a:pPr lvl="1"/>
            <a:r>
              <a:rPr lang="en-US" dirty="0"/>
              <a:t>Create a logical connection between your machine and Google server</a:t>
            </a:r>
          </a:p>
          <a:p>
            <a:pPr lvl="1"/>
            <a:endParaRPr lang="en-US" dirty="0"/>
          </a:p>
          <a:p>
            <a:r>
              <a:rPr lang="en-US" dirty="0"/>
              <a:t>Ordered delivery of data packets</a:t>
            </a:r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endParaRPr lang="en-US" dirty="0"/>
          </a:p>
          <a:p>
            <a:r>
              <a:rPr lang="en-US" dirty="0"/>
              <a:t>Flow control</a:t>
            </a:r>
          </a:p>
          <a:p>
            <a:endParaRPr lang="en-US" dirty="0"/>
          </a:p>
          <a:p>
            <a:r>
              <a:rPr lang="en-US" dirty="0"/>
              <a:t>Congestion avoidance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193668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Connectionless communication - construct messages (datagrams) from packets and route them to the next hop</a:t>
            </a:r>
          </a:p>
          <a:p>
            <a:pPr lvl="1"/>
            <a:r>
              <a:rPr lang="en-US" dirty="0"/>
              <a:t>Why do transport layer packets need to be converted to datagrams at every hop? </a:t>
            </a:r>
          </a:p>
          <a:p>
            <a:endParaRPr lang="en-US" dirty="0"/>
          </a:p>
          <a:p>
            <a:r>
              <a:rPr lang="en-US" dirty="0"/>
              <a:t>Host addressing - use IP addresses to uniquely identify a host in the network</a:t>
            </a:r>
          </a:p>
          <a:p>
            <a:endParaRPr lang="en-US" dirty="0"/>
          </a:p>
          <a:p>
            <a:r>
              <a:rPr lang="en-US" dirty="0"/>
              <a:t>Datagram routing - decide the path to route every datagram from the network graph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(Internet)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165288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Encapsulation of network layer data packets into frames</a:t>
            </a:r>
          </a:p>
          <a:p>
            <a:endParaRPr lang="en-US" dirty="0"/>
          </a:p>
          <a:p>
            <a:r>
              <a:rPr lang="en-US" dirty="0"/>
              <a:t>Frame synchronization</a:t>
            </a:r>
          </a:p>
          <a:p>
            <a:endParaRPr lang="en-US" dirty="0"/>
          </a:p>
          <a:p>
            <a:r>
              <a:rPr lang="en-US" dirty="0"/>
              <a:t>Error control</a:t>
            </a:r>
          </a:p>
          <a:p>
            <a:endParaRPr lang="en-US" dirty="0"/>
          </a:p>
          <a:p>
            <a:r>
              <a:rPr lang="en-US" dirty="0"/>
              <a:t>Flow control</a:t>
            </a:r>
          </a:p>
          <a:p>
            <a:pPr lvl="1"/>
            <a:r>
              <a:rPr lang="en-US" dirty="0"/>
              <a:t>Why do we need flow control at the link layer? </a:t>
            </a:r>
          </a:p>
          <a:p>
            <a:pPr lvl="1"/>
            <a:endParaRPr lang="en-US" dirty="0"/>
          </a:p>
          <a:p>
            <a:r>
              <a:rPr lang="en-US" dirty="0"/>
              <a:t>Channel access / medium access, Physical addressing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 Services</a:t>
            </a:r>
          </a:p>
        </p:txBody>
      </p:sp>
    </p:spTree>
    <p:extLst>
      <p:ext uri="{BB962C8B-B14F-4D97-AF65-F5344CB8AC3E}">
        <p14:creationId xmlns:p14="http://schemas.microsoft.com/office/powerpoint/2010/main" val="113339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47467" y="1928266"/>
            <a:ext cx="6160699" cy="2626481"/>
            <a:chOff x="6587705" y="3383301"/>
            <a:chExt cx="2294626" cy="1381490"/>
          </a:xfrm>
        </p:grpSpPr>
        <p:sp>
          <p:nvSpPr>
            <p:cNvPr id="5" name="Rectangle 4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Medium Access Control (MAC)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Logical Link Control (LLC)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297947" y="2354053"/>
            <a:ext cx="396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Error control and flow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97946" y="3667294"/>
            <a:ext cx="4446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Channel access and physical layer</a:t>
            </a:r>
          </a:p>
          <a:p>
            <a:r>
              <a:rPr lang="en-US" sz="2400" b="1" dirty="0"/>
              <a:t>addressing </a:t>
            </a:r>
          </a:p>
        </p:txBody>
      </p:sp>
    </p:spTree>
    <p:extLst>
      <p:ext uri="{BB962C8B-B14F-4D97-AF65-F5344CB8AC3E}">
        <p14:creationId xmlns:p14="http://schemas.microsoft.com/office/powerpoint/2010/main" val="148263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host has two addresses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Logical address (IP address) </a:t>
            </a:r>
            <a:r>
              <a:rPr lang="mr-IN" dirty="0"/>
              <a:t>–</a:t>
            </a:r>
            <a:r>
              <a:rPr lang="en-US" dirty="0"/>
              <a:t> used to find out the path towards a host  </a:t>
            </a:r>
          </a:p>
          <a:p>
            <a:pPr lvl="1"/>
            <a:r>
              <a:rPr lang="en-US" dirty="0"/>
              <a:t>Physical address (MAC address) - uniquely identify a host in the Internet </a:t>
            </a:r>
          </a:p>
          <a:p>
            <a:pPr lvl="1"/>
            <a:endParaRPr lang="en-US" dirty="0"/>
          </a:p>
          <a:p>
            <a:r>
              <a:rPr lang="en-US" dirty="0"/>
              <a:t>Logical address </a:t>
            </a:r>
            <a:r>
              <a:rPr lang="mr-IN" dirty="0"/>
              <a:t>–</a:t>
            </a:r>
            <a:r>
              <a:rPr lang="en-US" dirty="0"/>
              <a:t> Dr. </a:t>
            </a:r>
            <a:r>
              <a:rPr lang="en-US" dirty="0" err="1"/>
              <a:t>Sandip</a:t>
            </a:r>
            <a:r>
              <a:rPr lang="en-US" dirty="0"/>
              <a:t> Chakraborty, Room-311, Department of Computer Science and Engineering, IIT Kharagpur, Kharagpur - 721302, West Bengal, India </a:t>
            </a:r>
          </a:p>
          <a:p>
            <a:endParaRPr lang="en-US" dirty="0"/>
          </a:p>
          <a:p>
            <a:r>
              <a:rPr lang="en-US" dirty="0"/>
              <a:t>Physical address </a:t>
            </a:r>
            <a:r>
              <a:rPr lang="mr-IN" dirty="0"/>
              <a:t>–</a:t>
            </a:r>
            <a:r>
              <a:rPr lang="en-US" dirty="0"/>
              <a:t> My </a:t>
            </a:r>
            <a:r>
              <a:rPr lang="en-US" dirty="0" err="1"/>
              <a:t>Aadhar</a:t>
            </a:r>
            <a:r>
              <a:rPr lang="en-US" dirty="0"/>
              <a:t> number (XXXX XXXX XXXX)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a Host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89391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host has two addresses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Logical address (IP address) </a:t>
            </a:r>
            <a:r>
              <a:rPr lang="mr-IN" dirty="0"/>
              <a:t>–</a:t>
            </a:r>
            <a:r>
              <a:rPr lang="en-US" dirty="0"/>
              <a:t> used to find out the path towards a host  </a:t>
            </a:r>
          </a:p>
          <a:p>
            <a:pPr lvl="1"/>
            <a:r>
              <a:rPr lang="en-US" dirty="0"/>
              <a:t>Physical address (MAC address) - uniquely identify a host in the Internet </a:t>
            </a:r>
          </a:p>
          <a:p>
            <a:pPr lvl="1"/>
            <a:endParaRPr lang="en-US" dirty="0"/>
          </a:p>
          <a:p>
            <a:r>
              <a:rPr lang="en-US" dirty="0"/>
              <a:t>Logical address (32 bit IP address) </a:t>
            </a:r>
            <a:r>
              <a:rPr lang="mr-IN" dirty="0"/>
              <a:t>–</a:t>
            </a:r>
            <a:r>
              <a:rPr lang="en-US" dirty="0"/>
              <a:t> 172.16.32.64</a:t>
            </a:r>
          </a:p>
          <a:p>
            <a:endParaRPr lang="en-US" dirty="0"/>
          </a:p>
          <a:p>
            <a:r>
              <a:rPr lang="en-US" dirty="0"/>
              <a:t>Physical address (64 bit MAC address)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mr-IN" dirty="0"/>
              <a:t>00</a:t>
            </a:r>
            <a:r>
              <a:rPr lang="en-US" dirty="0"/>
              <a:t>:</a:t>
            </a:r>
            <a:r>
              <a:rPr lang="mr-IN" dirty="0"/>
              <a:t>00</a:t>
            </a:r>
            <a:r>
              <a:rPr lang="en-US" dirty="0"/>
              <a:t>:</a:t>
            </a:r>
            <a:r>
              <a:rPr lang="mr-IN" dirty="0"/>
              <a:t>00</a:t>
            </a:r>
            <a:r>
              <a:rPr lang="en-US" dirty="0"/>
              <a:t>:</a:t>
            </a:r>
            <a:r>
              <a:rPr lang="mr-IN" dirty="0"/>
              <a:t>14</a:t>
            </a:r>
            <a:r>
              <a:rPr lang="en-US" dirty="0"/>
              <a:t>:</a:t>
            </a:r>
            <a:r>
              <a:rPr lang="mr-IN" dirty="0"/>
              <a:t>22</a:t>
            </a:r>
            <a:r>
              <a:rPr lang="en-US" dirty="0"/>
              <a:t>:</a:t>
            </a:r>
            <a:r>
              <a:rPr lang="mr-IN" dirty="0"/>
              <a:t>01</a:t>
            </a:r>
            <a:r>
              <a:rPr lang="en-US" dirty="0"/>
              <a:t>:</a:t>
            </a:r>
            <a:r>
              <a:rPr lang="mr-IN" dirty="0"/>
              <a:t>2</a:t>
            </a:r>
            <a:r>
              <a:rPr lang="en-US" dirty="0"/>
              <a:t>C:</a:t>
            </a:r>
            <a:r>
              <a:rPr lang="mr-IN" dirty="0"/>
              <a:t>4</a:t>
            </a:r>
            <a:r>
              <a:rPr lang="en-US" dirty="0"/>
              <a:t>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a Host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0324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307583"/>
            <a:ext cx="9644332" cy="2350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                                   Software, Kernel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658264"/>
            <a:ext cx="9644332" cy="8453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                          Firmware, Device Driver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5503653"/>
            <a:ext cx="9644332" cy="8626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/>
              <a:t>                      Hardware</a:t>
            </a:r>
            <a:endParaRPr lang="en-US" sz="32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Stack Implementation in a Host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3640348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01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Application Data Passes Through Different Layers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712015" y="2364995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7102" y="2364995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2015" y="3472424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17102" y="3472424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5722189" y="3472423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12015" y="4491696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17102" y="4491696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5722189" y="4491695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15773" y="4491695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PHY </a:t>
            </a:r>
            <a:r>
              <a:rPr lang="en-US" sz="2000" b="1" dirty="0"/>
              <a:t>Header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PHY Trailer</a:t>
            </a:r>
          </a:p>
        </p:txBody>
      </p:sp>
    </p:spTree>
    <p:extLst>
      <p:ext uri="{BB962C8B-B14F-4D97-AF65-F5344CB8AC3E}">
        <p14:creationId xmlns:p14="http://schemas.microsoft.com/office/powerpoint/2010/main" val="633641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Application Layer: </a:t>
            </a:r>
            <a:r>
              <a:rPr lang="en-US" dirty="0"/>
              <a:t>Use DNS to get the IP address of the Google server - DNS returns </a:t>
            </a:r>
            <a:r>
              <a:rPr lang="hr-HR" dirty="0"/>
              <a:t>74.125.224.72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Application Layer: </a:t>
            </a:r>
            <a:r>
              <a:rPr lang="en-US" dirty="0"/>
              <a:t>Construct an HTTP GET Request </a:t>
            </a:r>
            <a:r>
              <a:rPr lang="mr-IN" dirty="0"/>
              <a:t>–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GET 74.125.224.72/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index.html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HTTP/1.1</a:t>
            </a:r>
            <a:br>
              <a:rPr lang="en-US" dirty="0"/>
            </a:br>
            <a:r>
              <a:rPr lang="en-US" dirty="0"/>
              <a:t>Construct an HTTP packet and forward it to the transport layer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884" y="3371372"/>
            <a:ext cx="5896275" cy="348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how telephone switching works </a:t>
            </a:r>
            <a:r>
              <a:rPr lang="mr-IN" dirty="0"/>
              <a:t>–</a:t>
            </a:r>
            <a:r>
              <a:rPr lang="en-US" dirty="0"/>
              <a:t> creates a dedicated communication links between two communication nodes (telephones) </a:t>
            </a:r>
          </a:p>
          <a:p>
            <a:endParaRPr lang="en-US" dirty="0"/>
          </a:p>
          <a:p>
            <a:r>
              <a:rPr lang="en-US" dirty="0"/>
              <a:t>In January 1878, the first telephone switch went into operation in New Haven Connecticut.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 </a:t>
            </a:r>
            <a:r>
              <a:rPr lang="mr-IN" dirty="0"/>
              <a:t>–</a:t>
            </a:r>
            <a:r>
              <a:rPr lang="en-US" dirty="0"/>
              <a:t> the Beginning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532" y="3538987"/>
            <a:ext cx="5900468" cy="331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32" y="3257314"/>
            <a:ext cx="2794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Transport Layer: </a:t>
            </a:r>
            <a:r>
              <a:rPr lang="en-US" dirty="0"/>
              <a:t>Construct the transport layer packet (TCP packet)</a:t>
            </a:r>
          </a:p>
          <a:p>
            <a:pPr lvl="1"/>
            <a:r>
              <a:rPr lang="en-US" dirty="0"/>
              <a:t>Source port: 3324 (port address corresponding to your browser tab)</a:t>
            </a:r>
          </a:p>
          <a:p>
            <a:pPr lvl="1"/>
            <a:r>
              <a:rPr lang="en-US" dirty="0"/>
              <a:t>Destination port: 80 (port for a HTTP server)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103" y="3483634"/>
            <a:ext cx="9655398" cy="28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Network Layer: </a:t>
            </a:r>
            <a:r>
              <a:rPr lang="en-US" dirty="0"/>
              <a:t>Construct the network layer packet (IP packet)</a:t>
            </a:r>
          </a:p>
          <a:p>
            <a:pPr lvl="1"/>
            <a:r>
              <a:rPr lang="en-US" dirty="0"/>
              <a:t>Source IP: 172.16.22.121 (IP of your machine)</a:t>
            </a:r>
          </a:p>
          <a:p>
            <a:pPr lvl="1"/>
            <a:r>
              <a:rPr lang="en-US" dirty="0"/>
              <a:t>Destination IP: Next hop IP for 74.125.224.72 (use the routing procedure to get this IP)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81" y="2425016"/>
            <a:ext cx="7496594" cy="43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5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Network Layer: </a:t>
            </a:r>
            <a:r>
              <a:rPr lang="en-US" dirty="0"/>
              <a:t>Use the routing procedure to find out the next hop IP to reach the Google server at 74.125.224.72. Let this IP be 172.16.28.192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33" y="3667374"/>
            <a:ext cx="5486400" cy="3176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164" y="2486239"/>
            <a:ext cx="1750237" cy="1043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024" y="2607898"/>
            <a:ext cx="800477" cy="800477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3636439" y="2405913"/>
            <a:ext cx="1863305" cy="120444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1336121" y="3008136"/>
            <a:ext cx="1006903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2"/>
          </p:cNvCxnSpPr>
          <p:nvPr/>
        </p:nvCxnSpPr>
        <p:spPr>
          <a:xfrm>
            <a:off x="3073634" y="3008134"/>
            <a:ext cx="568585" cy="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9230" y="3002247"/>
            <a:ext cx="606770" cy="588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79271" y="348270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172.16.28.192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172.16.22.121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4385" y="348270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74.125.224.72</a:t>
            </a:r>
          </a:p>
        </p:txBody>
      </p:sp>
      <p:sp>
        <p:nvSpPr>
          <p:cNvPr id="19" name="Cloud 18"/>
          <p:cNvSpPr/>
          <p:nvPr/>
        </p:nvSpPr>
        <p:spPr>
          <a:xfrm>
            <a:off x="1554493" y="2799902"/>
            <a:ext cx="612945" cy="40468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loud 35"/>
          <p:cNvSpPr/>
          <p:nvPr/>
        </p:nvSpPr>
        <p:spPr>
          <a:xfrm>
            <a:off x="0" y="1797849"/>
            <a:ext cx="6694098" cy="358815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Data Link Layer: </a:t>
            </a:r>
            <a:r>
              <a:rPr lang="en-US" dirty="0"/>
              <a:t>Construct the data link layer frame from the IP datagram.</a:t>
            </a:r>
          </a:p>
          <a:p>
            <a:pPr lvl="1"/>
            <a:r>
              <a:rPr lang="en-US" dirty="0"/>
              <a:t>How do we get destination MAC address? We need the MAC address corresponding to 172.16.28.192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17" y="2695147"/>
            <a:ext cx="800477" cy="800477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5252514" y="2750482"/>
            <a:ext cx="1006903" cy="34490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664" y="352653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172.16.28.192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172.16.22.121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373" y="2492828"/>
            <a:ext cx="1207755" cy="515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20" y="2437492"/>
            <a:ext cx="1207755" cy="515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437" y="3848232"/>
            <a:ext cx="1207755" cy="515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59" y="3932382"/>
            <a:ext cx="1207755" cy="51530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051662" y="3247786"/>
            <a:ext cx="1360155" cy="9708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0"/>
          </p:cNvCxnSpPr>
          <p:nvPr/>
        </p:nvCxnSpPr>
        <p:spPr>
          <a:xfrm>
            <a:off x="4625286" y="2813409"/>
            <a:ext cx="23351" cy="111897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1"/>
          </p:cNvCxnSpPr>
          <p:nvPr/>
        </p:nvCxnSpPr>
        <p:spPr>
          <a:xfrm flipV="1">
            <a:off x="3096813" y="2695147"/>
            <a:ext cx="978007" cy="553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52835" y="4098657"/>
            <a:ext cx="1348260" cy="72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1" idx="0"/>
          </p:cNvCxnSpPr>
          <p:nvPr/>
        </p:nvCxnSpPr>
        <p:spPr>
          <a:xfrm>
            <a:off x="2637284" y="2902882"/>
            <a:ext cx="53031" cy="94535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91409" y="2870401"/>
            <a:ext cx="1355715" cy="119186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37863" y="2750481"/>
            <a:ext cx="896396" cy="56611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816" y="5386003"/>
            <a:ext cx="8229600" cy="124875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28936" y="2902882"/>
            <a:ext cx="130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Gateway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32805" y="4525381"/>
            <a:ext cx="346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Area Network (LAN)</a:t>
            </a:r>
          </a:p>
        </p:txBody>
      </p:sp>
    </p:spTree>
    <p:extLst>
      <p:ext uri="{BB962C8B-B14F-4D97-AF65-F5344CB8AC3E}">
        <p14:creationId xmlns:p14="http://schemas.microsoft.com/office/powerpoint/2010/main" val="167305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/>
          <p:cNvSpPr/>
          <p:nvPr/>
        </p:nvSpPr>
        <p:spPr>
          <a:xfrm>
            <a:off x="0" y="1797849"/>
            <a:ext cx="6694098" cy="3588153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b="1" dirty="0"/>
              <a:t>Data Link Layer: </a:t>
            </a:r>
            <a:r>
              <a:rPr lang="en-US" dirty="0"/>
              <a:t>Use ARP protocol to get the MAC address corresponding to 172.16.28.192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access a page at </a:t>
            </a:r>
            <a:r>
              <a:rPr lang="en-US" dirty="0" err="1"/>
              <a:t>www.google.com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" y="2565486"/>
            <a:ext cx="1484476" cy="885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417" y="2695147"/>
            <a:ext cx="800477" cy="800477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5252514" y="2750482"/>
            <a:ext cx="1006903" cy="34490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664" y="3526530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172.16.28.192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6587" y="3495624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172.16.22.121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373" y="2492828"/>
            <a:ext cx="1207755" cy="515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820" y="2437492"/>
            <a:ext cx="1207755" cy="515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437" y="3848232"/>
            <a:ext cx="1207755" cy="515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759" y="3932382"/>
            <a:ext cx="1207755" cy="51530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051662" y="3247786"/>
            <a:ext cx="1360155" cy="97084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623758" y="2813409"/>
            <a:ext cx="1528" cy="124885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1"/>
          </p:cNvCxnSpPr>
          <p:nvPr/>
        </p:nvCxnSpPr>
        <p:spPr>
          <a:xfrm flipV="1">
            <a:off x="3096813" y="2695147"/>
            <a:ext cx="978007" cy="553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52835" y="4098657"/>
            <a:ext cx="1348260" cy="72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37284" y="2902882"/>
            <a:ext cx="2399" cy="115938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91409" y="2870401"/>
            <a:ext cx="1355715" cy="119186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337863" y="2750481"/>
            <a:ext cx="896396" cy="56611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5816" y="5386003"/>
            <a:ext cx="8229600" cy="1248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28936" y="2902882"/>
            <a:ext cx="1306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Gateway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32805" y="4525381"/>
            <a:ext cx="3461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Area Network (LAN)</a:t>
            </a:r>
          </a:p>
        </p:txBody>
      </p:sp>
    </p:spTree>
    <p:extLst>
      <p:ext uri="{BB962C8B-B14F-4D97-AF65-F5344CB8AC3E}">
        <p14:creationId xmlns:p14="http://schemas.microsoft.com/office/powerpoint/2010/main" val="886792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2087592" cy="4853288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7712015" y="1340478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17102" y="1340478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7712015" y="2364995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17102" y="2364995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5722189" y="2364994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2015" y="3472424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17102" y="3472424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5722189" y="3472423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15773" y="3472423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12015" y="4491696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717102" y="4491696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1" name="Rectangle 20"/>
          <p:cNvSpPr/>
          <p:nvPr/>
        </p:nvSpPr>
        <p:spPr>
          <a:xfrm>
            <a:off x="5722189" y="4491695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15773" y="4491695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09357" y="4491694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2015" y="5411199"/>
            <a:ext cx="2794959" cy="678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HTTP Data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17102" y="5411199"/>
            <a:ext cx="994913" cy="6781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HTTP Header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5722189" y="5411198"/>
            <a:ext cx="994913" cy="6781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TCP Header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715773" y="5411198"/>
            <a:ext cx="994913" cy="6781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IP Header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09357" y="5411197"/>
            <a:ext cx="994913" cy="6781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MAC </a:t>
            </a:r>
            <a:r>
              <a:rPr lang="en-US" sz="2000" b="1" dirty="0"/>
              <a:t>Header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08692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PHY </a:t>
            </a:r>
            <a:r>
              <a:rPr lang="en-US" sz="2000" b="1" dirty="0"/>
              <a:t>Header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506974" y="5411196"/>
            <a:ext cx="994913" cy="678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PHY Trailer</a:t>
            </a:r>
          </a:p>
        </p:txBody>
      </p:sp>
    </p:spTree>
    <p:extLst>
      <p:ext uri="{BB962C8B-B14F-4D97-AF65-F5344CB8AC3E}">
        <p14:creationId xmlns:p14="http://schemas.microsoft.com/office/powerpoint/2010/main" val="105712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65200"/>
            <a:ext cx="11633200" cy="492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8694" y="5998463"/>
            <a:ext cx="883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http://comp380group4project1.web.unc.edu/technical-discussion/circuit-switching/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95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Circuit Switching for Data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200" y="3288102"/>
            <a:ext cx="6870700" cy="3352800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19668" y="1291064"/>
            <a:ext cx="11552663" cy="5349838"/>
          </a:xfrm>
        </p:spPr>
        <p:txBody>
          <a:bodyPr/>
          <a:lstStyle/>
          <a:p>
            <a:r>
              <a:rPr lang="en-US" dirty="0"/>
              <a:t>Data traffic is </a:t>
            </a:r>
            <a:r>
              <a:rPr lang="en-US" dirty="0" err="1"/>
              <a:t>bursty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uses an on-off pattern for data communication.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data boundary from the communication of one user </a:t>
            </a:r>
            <a:r>
              <a:rPr lang="mr-IN" dirty="0"/>
              <a:t>–</a:t>
            </a:r>
            <a:r>
              <a:rPr lang="en-US" dirty="0"/>
              <a:t> data packets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473" y="1864743"/>
            <a:ext cx="1364890" cy="1364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959" y="3507520"/>
            <a:ext cx="1318404" cy="1318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22" y="5020696"/>
            <a:ext cx="1744453" cy="17444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208363" y="2708694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208362" y="4366228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08362" y="6023762"/>
            <a:ext cx="9178505" cy="862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53419" y="2248391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26016" y="2217895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41876" y="2211577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636074" y="2178749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7540" y="5521307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00137" y="5490811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15997" y="5484493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610195" y="5451665"/>
            <a:ext cx="1086928" cy="503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73903" y="3862793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42755" y="3827194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53776" y="5499468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422628" y="5463869"/>
            <a:ext cx="1086928" cy="5034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87065" y="4825924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Packet Multiplexing</a:t>
            </a:r>
          </a:p>
        </p:txBody>
      </p:sp>
    </p:spTree>
    <p:extLst>
      <p:ext uri="{BB962C8B-B14F-4D97-AF65-F5344CB8AC3E}">
        <p14:creationId xmlns:p14="http://schemas.microsoft.com/office/powerpoint/2010/main" val="198188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Robert Taylor </a:t>
            </a:r>
            <a:r>
              <a:rPr lang="en-US" altLang="en-US" sz="2000" dirty="0"/>
              <a:t>was promoted to the head of the information processing office at </a:t>
            </a:r>
            <a:r>
              <a:rPr lang="en-US" altLang="en-US" sz="2000" b="1" dirty="0"/>
              <a:t>Defense Advanced Research Projects Agency (DARPA)</a:t>
            </a:r>
            <a:r>
              <a:rPr lang="en-US" altLang="en-US" sz="2000" dirty="0"/>
              <a:t> in June 1966. He intended to realize </a:t>
            </a:r>
            <a:r>
              <a:rPr lang="en-US" altLang="en-US" sz="2000" b="1" dirty="0" err="1"/>
              <a:t>Licklider's</a:t>
            </a:r>
            <a:r>
              <a:rPr lang="en-US" altLang="en-US" sz="2000" dirty="0"/>
              <a:t> ideas of an interconnected networking system. Bringing in </a:t>
            </a:r>
            <a:r>
              <a:rPr lang="en-US" altLang="en-US" sz="2000" b="1" dirty="0"/>
              <a:t>Larry Roberts</a:t>
            </a:r>
            <a:r>
              <a:rPr lang="en-US" altLang="en-US" sz="2000" dirty="0"/>
              <a:t> from MIT, he initiated a project to build such a network. The first ARPANET link was established between the </a:t>
            </a:r>
            <a:r>
              <a:rPr lang="en-US" altLang="en-US" sz="2000" b="1" dirty="0"/>
              <a:t>University of California, Los Angeles (UCLA) </a:t>
            </a:r>
            <a:r>
              <a:rPr lang="en-US" altLang="en-US" sz="2000" dirty="0"/>
              <a:t>and the </a:t>
            </a:r>
            <a:r>
              <a:rPr lang="en-US" altLang="en-US" sz="2000" b="1" dirty="0"/>
              <a:t>Stanford Research Institute</a:t>
            </a:r>
            <a:r>
              <a:rPr lang="en-US" altLang="en-US" sz="2000" dirty="0"/>
              <a:t> at 22:30 hours on October 29, 1969.</a:t>
            </a:r>
            <a:endParaRPr lang="en-US" altLang="en-US" sz="2000" b="1" baseline="-2147483648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 err="1"/>
              <a:t>Kleinrock</a:t>
            </a:r>
            <a:r>
              <a:rPr lang="en-US" altLang="en-US" sz="2000" dirty="0"/>
              <a:t> said in an interview: "We typed the L and we asked on the phone,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"Do you see the L?"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"Yes, we see the L," came the response.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We typed the O, and we asked, "Do you see the O."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"Yes, we see the O."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Then we typed the G, and the system crashed ...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Yet a revolution had begun"</a:t>
            </a:r>
            <a:endParaRPr lang="en-US" altLang="en-US" sz="2000" b="1" baseline="-2147483648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hlinkClick r:id="rId2"/>
              </a:rPr>
              <a:t>  </a:t>
            </a: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/>
              <a:t>By December 5, 1969, a 4-node network was connected by adding the University of Utah and the University of California, Santa Barbara.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Packet Switching Network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79698" y="64872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58679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ARPANET </a:t>
            </a:r>
            <a:r>
              <a:rPr lang="mr-IN" dirty="0"/>
              <a:t>–</a:t>
            </a:r>
            <a:r>
              <a:rPr lang="en-US" dirty="0"/>
              <a:t> The First Packet Switching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37" y="1309357"/>
            <a:ext cx="8129198" cy="52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4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2"/>
              </a:rPr>
              <a:t>https://www.youtube.com/watch?v=9hIQjrMHTv4</a:t>
            </a:r>
            <a:r>
              <a:rPr lang="en-US" b="1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430" y="1719846"/>
            <a:ext cx="8488392" cy="4244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5521" y="5964042"/>
            <a:ext cx="9153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linkClick r:id="rId4"/>
              </a:rPr>
              <a:t>https://www.internetsociety.org/internet/history-internet</a:t>
            </a:r>
            <a:r>
              <a:rPr 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2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Protocol Stack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7033" y="1340478"/>
            <a:ext cx="1966824" cy="3110752"/>
            <a:chOff x="8609162" y="1739683"/>
            <a:chExt cx="3019246" cy="4329056"/>
          </a:xfrm>
        </p:grpSpPr>
        <p:sp>
          <p:nvSpPr>
            <p:cNvPr id="5" name="Rectangle 4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20378" y="1401245"/>
            <a:ext cx="2122098" cy="3049985"/>
            <a:chOff x="8609162" y="1739683"/>
            <a:chExt cx="3019246" cy="4329056"/>
          </a:xfrm>
        </p:grpSpPr>
        <p:sp>
          <p:nvSpPr>
            <p:cNvPr id="11" name="Rectangle 10"/>
            <p:cNvSpPr/>
            <p:nvPr/>
          </p:nvSpPr>
          <p:spPr>
            <a:xfrm>
              <a:off x="8609162" y="520609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09162" y="434345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609162" y="3464967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609162" y="2602325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Transport</a:t>
              </a:r>
              <a:endParaRPr lang="en-US" sz="28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9162" y="1739683"/>
              <a:ext cx="3019246" cy="86264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Application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93520" y="3273987"/>
            <a:ext cx="1883435" cy="1067929"/>
            <a:chOff x="6587705" y="3383301"/>
            <a:chExt cx="2294626" cy="1381490"/>
          </a:xfrm>
        </p:grpSpPr>
        <p:sp>
          <p:nvSpPr>
            <p:cNvPr id="17" name="Rectangle 16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96618" y="2722913"/>
            <a:ext cx="1795733" cy="1633341"/>
            <a:chOff x="3397369" y="2679867"/>
            <a:chExt cx="2294626" cy="2084924"/>
          </a:xfrm>
        </p:grpSpPr>
        <p:sp>
          <p:nvSpPr>
            <p:cNvPr id="20" name="Rectangle 19"/>
            <p:cNvSpPr/>
            <p:nvPr/>
          </p:nvSpPr>
          <p:spPr>
            <a:xfrm>
              <a:off x="3397369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97369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97369" y="2679867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Network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245" y="4562184"/>
            <a:ext cx="800477" cy="8004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4" y="4497804"/>
            <a:ext cx="1839450" cy="78483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99149" y="3288325"/>
            <a:ext cx="1883435" cy="1067929"/>
            <a:chOff x="6587705" y="3383301"/>
            <a:chExt cx="2294626" cy="1381490"/>
          </a:xfrm>
        </p:grpSpPr>
        <p:sp>
          <p:nvSpPr>
            <p:cNvPr id="26" name="Rectangle 25"/>
            <p:cNvSpPr/>
            <p:nvPr/>
          </p:nvSpPr>
          <p:spPr>
            <a:xfrm>
              <a:off x="6587705" y="4074046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Physical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587705" y="3383301"/>
              <a:ext cx="2294626" cy="690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Data Link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505" y="4577829"/>
            <a:ext cx="1839450" cy="7848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20" y="4497804"/>
            <a:ext cx="1750237" cy="10437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110" y="4497804"/>
            <a:ext cx="1750237" cy="104379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298738" y="6038491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298738" y="5541600"/>
            <a:ext cx="1" cy="47963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291147" y="5322649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23674" y="5949303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023674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16083" y="5233461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345629" y="5932049"/>
            <a:ext cx="2013805" cy="1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345629" y="5216207"/>
            <a:ext cx="0" cy="69858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338038" y="5216207"/>
            <a:ext cx="0" cy="7158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070565" y="5995191"/>
            <a:ext cx="2075379" cy="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091960" y="5233462"/>
            <a:ext cx="1" cy="80502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1124548" y="5362661"/>
            <a:ext cx="3527" cy="632534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6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5934</TotalTime>
  <Words>1141</Words>
  <Application>Microsoft Macintosh PowerPoint</Application>
  <PresentationFormat>Widescreen</PresentationFormat>
  <Paragraphs>195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Andale Mono</vt:lpstr>
      <vt:lpstr>Arial</vt:lpstr>
      <vt:lpstr>Arial Narrow</vt:lpstr>
      <vt:lpstr>Arial Rounded MT Bold</vt:lpstr>
      <vt:lpstr>Calibri</vt:lpstr>
      <vt:lpstr>Mangal</vt:lpstr>
      <vt:lpstr>Office Theme</vt:lpstr>
      <vt:lpstr>CS 31006: Computer Networks – History and Protocol Stack</vt:lpstr>
      <vt:lpstr>Circuit Switching – the Beginning</vt:lpstr>
      <vt:lpstr>Circuit Switching</vt:lpstr>
      <vt:lpstr>Problem with Circuit Switching for Data Communication</vt:lpstr>
      <vt:lpstr>Packet Switching</vt:lpstr>
      <vt:lpstr>The First Packet Switching Network</vt:lpstr>
      <vt:lpstr>ARPANET – The First Packet Switching Network</vt:lpstr>
      <vt:lpstr>History of Computer Networks</vt:lpstr>
      <vt:lpstr>TCP/IP Protocol Stack</vt:lpstr>
      <vt:lpstr>Transport Layer Services</vt:lpstr>
      <vt:lpstr>Transport Layer Services</vt:lpstr>
      <vt:lpstr>Network (Internet) Layer Services</vt:lpstr>
      <vt:lpstr>Data Link Layer Services</vt:lpstr>
      <vt:lpstr>Data Link Layer</vt:lpstr>
      <vt:lpstr>Addressing a Host in the Network</vt:lpstr>
      <vt:lpstr>Addressing a Host in the Network</vt:lpstr>
      <vt:lpstr>Protocol Stack Implementation in a Host</vt:lpstr>
      <vt:lpstr>How Application Data Passes Through Different Layers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How do you access a page at www.google.com?</vt:lpstr>
      <vt:lpstr>In Summary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Sandip</cp:lastModifiedBy>
  <cp:revision>134</cp:revision>
  <dcterms:created xsi:type="dcterms:W3CDTF">2017-09-14T08:48:41Z</dcterms:created>
  <dcterms:modified xsi:type="dcterms:W3CDTF">2020-01-01T19:01:17Z</dcterms:modified>
</cp:coreProperties>
</file>